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0"/>
  </p:notesMasterIdLst>
  <p:sldIdLst>
    <p:sldId id="256" r:id="rId2"/>
    <p:sldId id="271" r:id="rId3"/>
    <p:sldId id="257" r:id="rId4"/>
    <p:sldId id="258" r:id="rId5"/>
    <p:sldId id="260" r:id="rId6"/>
    <p:sldId id="259" r:id="rId7"/>
    <p:sldId id="261" r:id="rId8"/>
    <p:sldId id="269" r:id="rId9"/>
    <p:sldId id="270" r:id="rId10"/>
    <p:sldId id="262" r:id="rId11"/>
    <p:sldId id="272" r:id="rId12"/>
    <p:sldId id="273" r:id="rId13"/>
    <p:sldId id="264" r:id="rId14"/>
    <p:sldId id="263" r:id="rId15"/>
    <p:sldId id="265" r:id="rId16"/>
    <p:sldId id="266" r:id="rId17"/>
    <p:sldId id="267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-23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0F8317-B78A-4B32-B5FC-37DD6493FEA1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3B231F-58CE-4589-BDDF-67ABE4F41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831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B231F-58CE-4589-BDDF-67ABE4F4167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488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B231F-58CE-4589-BDDF-67ABE4F4167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886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274E4-9377-4799-B074-F460276B3E8B}" type="datetime1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DF7B7-F047-44B3-BDB7-A61B174D1E99}" type="datetime1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169E-915D-4DA2-8F34-E02DAB3CD8E6}" type="datetime1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4496E-4D18-4539-9E09-8B9A32A25A26}" type="datetime1">
              <a:rPr lang="en-US" smtClean="0"/>
              <a:t>10/16/2013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216B9-922A-4541-8BA8-ADF0C36F4EB5}" type="datetime1">
              <a:rPr lang="en-US" smtClean="0"/>
              <a:t>10/16/2013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4C4E3-7CE3-4EEC-90B6-6C0F5B1206EC}" type="datetime1">
              <a:rPr lang="en-US" smtClean="0"/>
              <a:t>10/16/2013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5288-8963-4C42-A92B-F2B09FB97D00}" type="datetime1">
              <a:rPr lang="en-US" smtClean="0"/>
              <a:t>10/16/2013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47BD-069F-4A90-82DE-E1F2F7CC7FC5}" type="datetime1">
              <a:rPr lang="en-US" smtClean="0"/>
              <a:t>10/16/2013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4085D-A80B-460D-A00F-DF5923711602}" type="datetime1">
              <a:rPr lang="en-US" smtClean="0"/>
              <a:t>10/16/2013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D6D52-4A0E-4DD8-A3C9-ACB21FA229E1}" type="datetime1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B97B0-A1C2-4EDE-B244-DFD9BE2A5560}" type="datetime1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A07D8CA2-6800-4319-9FDC-F7659C80E37D}" type="datetime1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5C43D2F7-E96D-4B33-9D7D-15BABEB490C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padaniaeliberta.com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sz="3200" dirty="0" smtClean="0"/>
              <a:t>Teaching Italian Culture Conference</a:t>
            </a:r>
            <a:br>
              <a:rPr lang="de-DE" sz="3200" dirty="0" smtClean="0"/>
            </a:br>
            <a:r>
              <a:rPr lang="de-DE" sz="3200" dirty="0" smtClean="0"/>
              <a:t>Georgetown University, Washington D.C.</a:t>
            </a:r>
            <a:br>
              <a:rPr lang="de-DE" sz="3200" dirty="0" smtClean="0"/>
            </a:br>
            <a:r>
              <a:rPr lang="de-DE" sz="3200" dirty="0" smtClean="0"/>
              <a:t>Saturday, October 19, 2013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7162800" cy="990600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ts val="0"/>
              </a:spcBef>
            </a:pPr>
            <a:r>
              <a:rPr lang="de-DE" sz="2000" dirty="0" smtClean="0"/>
              <a:t>Session 4B</a:t>
            </a:r>
          </a:p>
          <a:p>
            <a:pPr>
              <a:spcBef>
                <a:spcPts val="0"/>
              </a:spcBef>
            </a:pPr>
            <a:r>
              <a:rPr lang="de-DE" sz="2000" dirty="0" smtClean="0"/>
              <a:t> Mediating Social Issues: Teaching </a:t>
            </a:r>
            <a:r>
              <a:rPr lang="de-DE" sz="2000" i="1" dirty="0" smtClean="0"/>
              <a:t>Authentic</a:t>
            </a:r>
            <a:r>
              <a:rPr lang="de-DE" sz="2000" dirty="0" smtClean="0"/>
              <a:t> Italian Culture</a:t>
            </a:r>
          </a:p>
          <a:p>
            <a:pPr>
              <a:spcBef>
                <a:spcPts val="0"/>
              </a:spcBef>
            </a:pPr>
            <a:r>
              <a:rPr lang="de-DE" sz="2000" dirty="0" smtClean="0"/>
              <a:t>Tiberio Snaidero, Queens College, CUNY</a:t>
            </a:r>
          </a:p>
          <a:p>
            <a:pPr>
              <a:spcBef>
                <a:spcPts val="0"/>
              </a:spcBef>
            </a:pPr>
            <a:r>
              <a:rPr lang="en-US" sz="2000" b="1" dirty="0" smtClean="0"/>
              <a:t>Teaching contemporary Italy: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600" u="sng" dirty="0" err="1" smtClean="0"/>
              <a:t>Temi</a:t>
            </a:r>
            <a:r>
              <a:rPr lang="en-US" sz="2600" u="sng" dirty="0" smtClean="0"/>
              <a:t> e </a:t>
            </a:r>
            <a:r>
              <a:rPr lang="en-US" sz="2600" u="sng" dirty="0" err="1" smtClean="0"/>
              <a:t>materiali</a:t>
            </a:r>
            <a:r>
              <a:rPr lang="en-US" sz="2600" u="sng" dirty="0" smtClean="0"/>
              <a:t> per </a:t>
            </a:r>
            <a:r>
              <a:rPr lang="en-US" sz="2600" u="sng" dirty="0" err="1" smtClean="0"/>
              <a:t>una</a:t>
            </a:r>
            <a:r>
              <a:rPr lang="en-US" sz="2600" u="sng" dirty="0" smtClean="0"/>
              <a:t> </a:t>
            </a:r>
            <a:r>
              <a:rPr lang="en-US" sz="2600" u="sng" dirty="0" err="1" smtClean="0"/>
              <a:t>lezione</a:t>
            </a:r>
            <a:r>
              <a:rPr lang="en-US" sz="2600" u="sng" dirty="0" smtClean="0"/>
              <a:t> </a:t>
            </a:r>
            <a:r>
              <a:rPr lang="en-US" sz="2600" u="sng" dirty="0" err="1" smtClean="0"/>
              <a:t>comunicativa</a:t>
            </a:r>
            <a:r>
              <a:rPr lang="en-US" sz="2600" u="sng" dirty="0" smtClean="0"/>
              <a:t> in </a:t>
            </a:r>
            <a:r>
              <a:rPr lang="en-US" sz="2600" u="sng" dirty="0" err="1" smtClean="0"/>
              <a:t>prospettiva</a:t>
            </a:r>
            <a:r>
              <a:rPr lang="en-US" sz="2600" u="sng" dirty="0" smtClean="0"/>
              <a:t> </a:t>
            </a:r>
            <a:r>
              <a:rPr lang="en-US" sz="2600" u="sng" dirty="0" err="1" smtClean="0"/>
              <a:t>interculturale</a:t>
            </a:r>
            <a:endParaRPr lang="en-US" sz="2600" u="sng" dirty="0" smtClean="0"/>
          </a:p>
          <a:p>
            <a:pPr>
              <a:spcBef>
                <a:spcPts val="0"/>
              </a:spcBef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03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876800"/>
            <a:ext cx="7620000" cy="1295400"/>
          </a:xfrm>
        </p:spPr>
        <p:txBody>
          <a:bodyPr>
            <a:noAutofit/>
          </a:bodyPr>
          <a:lstStyle/>
          <a:p>
            <a:pPr algn="ctr"/>
            <a:r>
              <a:rPr lang="de-DE" sz="1800" dirty="0" smtClean="0"/>
              <a:t>Teaching comtemporary Italy:</a:t>
            </a:r>
            <a:br>
              <a:rPr lang="de-DE" sz="1800" dirty="0" smtClean="0"/>
            </a:br>
            <a:r>
              <a:rPr lang="de-DE" sz="1800" dirty="0" smtClean="0"/>
              <a:t> Temi e materiali per una lezione comunicativa in prospettiva interculturale</a:t>
            </a:r>
            <a:r>
              <a:rPr lang="de-DE" sz="1600" dirty="0" smtClean="0"/>
              <a:t>.</a:t>
            </a:r>
            <a:r>
              <a:rPr lang="de-DE" sz="2600" dirty="0" smtClean="0"/>
              <a:t/>
            </a:r>
            <a:br>
              <a:rPr lang="de-DE" sz="2600" dirty="0" smtClean="0"/>
            </a:br>
            <a:r>
              <a:rPr lang="de-DE" sz="2600" dirty="0" smtClean="0"/>
              <a:t>Struttura del contributo</a:t>
            </a:r>
            <a:endParaRPr lang="en-US" sz="2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8229600" cy="3886200"/>
          </a:xfrm>
        </p:spPr>
        <p:txBody>
          <a:bodyPr>
            <a:normAutofit/>
          </a:bodyPr>
          <a:lstStyle/>
          <a:p>
            <a:pPr marL="342900" indent="-342900"/>
            <a:r>
              <a:rPr lang="de-DE" sz="2200" dirty="0" smtClean="0"/>
              <a:t>Finalità dell</a:t>
            </a:r>
            <a:r>
              <a:rPr lang="el-GR" sz="2200" dirty="0" smtClean="0"/>
              <a:t>΄</a:t>
            </a:r>
            <a:r>
              <a:rPr lang="de-DE" sz="2200" dirty="0" smtClean="0"/>
              <a:t>insegnamento della cultura nella lezione di italiano</a:t>
            </a:r>
          </a:p>
          <a:p>
            <a:pPr marL="342900" indent="-342900"/>
            <a:r>
              <a:rPr lang="de-DE" sz="2200" dirty="0" smtClean="0"/>
              <a:t>Opportunità di un approccio interculturale</a:t>
            </a:r>
          </a:p>
          <a:p>
            <a:pPr marL="342900" indent="-342900"/>
            <a:r>
              <a:rPr lang="de-DE" sz="2200" dirty="0" smtClean="0"/>
              <a:t>I tratti della lezione di italiano in prospettiva interculturale</a:t>
            </a:r>
          </a:p>
          <a:p>
            <a:pPr marL="342900" indent="-342900"/>
            <a:r>
              <a:rPr lang="de-DE" sz="2200" dirty="0" smtClean="0"/>
              <a:t>La selezione dei temi: quale Italia insegnare</a:t>
            </a:r>
          </a:p>
          <a:p>
            <a:pPr marL="342900" indent="-342900"/>
            <a:r>
              <a:rPr lang="de-DE" sz="2200" dirty="0" smtClean="0"/>
              <a:t>Un tema interculturale (1). Italia oggi: un Paese in crisi ... d‘identità</a:t>
            </a:r>
          </a:p>
          <a:p>
            <a:pPr marL="342900" indent="-342900"/>
            <a:r>
              <a:rPr lang="de-DE" sz="2200" dirty="0" smtClean="0"/>
              <a:t>Un tema interculturale (2). Le migrazioni da e verso l´Italia</a:t>
            </a:r>
          </a:p>
          <a:p>
            <a:pPr marL="342900" indent="-342900"/>
            <a:r>
              <a:rPr lang="de-DE" sz="2200" dirty="0" smtClean="0"/>
              <a:t>Film sui migranti verso l‘Italia nella lezione di italiano</a:t>
            </a:r>
          </a:p>
          <a:p>
            <a:pPr marL="342900" indent="-342900"/>
            <a:r>
              <a:rPr lang="de-DE" sz="2200" dirty="0" smtClean="0"/>
              <a:t>Scritture transculturali nella lezione di italiano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69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/>
              <a:t>Finalità dell'insegnamento della cultura nella lezione di Italiano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066800"/>
            <a:ext cx="7543800" cy="3505200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Conoscenza e comprensione della </a:t>
            </a:r>
            <a:r>
              <a:rPr lang="de-DE" dirty="0" smtClean="0">
                <a:solidFill>
                  <a:schemeClr val="tx1"/>
                </a:solidFill>
              </a:rPr>
              <a:t>società </a:t>
            </a:r>
            <a:r>
              <a:rPr lang="de-DE" dirty="0">
                <a:solidFill>
                  <a:schemeClr val="tx1"/>
                </a:solidFill>
              </a:rPr>
              <a:t>italiana contemporanea</a:t>
            </a:r>
          </a:p>
          <a:p>
            <a:pPr>
              <a:buNone/>
            </a:pPr>
            <a:endParaRPr lang="de-DE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Riflessione sulla peculiarità dei suoi tratti culturali e confronto con quelli della società americana</a:t>
            </a:r>
          </a:p>
          <a:p>
            <a:pPr>
              <a:buNone/>
            </a:pPr>
            <a:endParaRPr lang="de-DE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Sviluppo della competenza comunicativa </a:t>
            </a:r>
            <a:r>
              <a:rPr lang="de-DE" dirty="0" smtClean="0">
                <a:solidFill>
                  <a:schemeClr val="tx1"/>
                </a:solidFill>
              </a:rPr>
              <a:t>interculturale:                  </a:t>
            </a:r>
            <a:r>
              <a:rPr lang="de-DE" i="1" dirty="0">
                <a:solidFill>
                  <a:schemeClr val="tx1"/>
                </a:solidFill>
              </a:rPr>
              <a:t>Cultural Critical Awareness</a:t>
            </a:r>
          </a:p>
          <a:p>
            <a:pPr>
              <a:buNone/>
            </a:pPr>
            <a:endParaRPr lang="de-DE" alt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25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620000" cy="1600200"/>
          </a:xfrm>
        </p:spPr>
        <p:txBody>
          <a:bodyPr>
            <a:normAutofit/>
          </a:bodyPr>
          <a:lstStyle/>
          <a:p>
            <a:pPr algn="ctr"/>
            <a:r>
              <a:rPr lang="de-DE" sz="3200" b="1" dirty="0"/>
              <a:t>Opportunità di un approccio interculturale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066800"/>
            <a:ext cx="7543800" cy="3505200"/>
          </a:xfrm>
        </p:spPr>
        <p:txBody>
          <a:bodyPr>
            <a:normAutofit fontScale="85000" lnSpcReduction="10000"/>
          </a:bodyPr>
          <a:lstStyle/>
          <a:p>
            <a:endParaRPr lang="de-DE" altLang="en-US" dirty="0" smtClean="0"/>
          </a:p>
          <a:p>
            <a:endParaRPr lang="de-DE" altLang="en-US" dirty="0"/>
          </a:p>
          <a:p>
            <a:r>
              <a:rPr lang="de-DE" altLang="en-US" dirty="0" smtClean="0"/>
              <a:t>Dall'ideale </a:t>
            </a:r>
            <a:r>
              <a:rPr lang="de-DE" altLang="en-US" dirty="0"/>
              <a:t>del </a:t>
            </a:r>
            <a:r>
              <a:rPr lang="de-DE" altLang="en-US" i="1" dirty="0"/>
              <a:t>native speaker </a:t>
            </a:r>
            <a:r>
              <a:rPr lang="de-DE" altLang="en-US" dirty="0"/>
              <a:t>a quello dell'</a:t>
            </a:r>
            <a:r>
              <a:rPr lang="de-DE" altLang="en-US" i="1" dirty="0"/>
              <a:t>intercultural speaker</a:t>
            </a:r>
          </a:p>
          <a:p>
            <a:pPr>
              <a:buNone/>
            </a:pPr>
            <a:endParaRPr lang="de-DE" altLang="en-US" i="1" dirty="0"/>
          </a:p>
          <a:p>
            <a:r>
              <a:rPr lang="de-DE" altLang="en-US" dirty="0" smtClean="0"/>
              <a:t>Valorizzare gli aspetti pragmatici dello scambio </a:t>
            </a:r>
            <a:r>
              <a:rPr lang="de-DE" altLang="en-US" dirty="0" smtClean="0"/>
              <a:t>linguistico</a:t>
            </a:r>
          </a:p>
          <a:p>
            <a:endParaRPr lang="de-DE" altLang="en-US" dirty="0"/>
          </a:p>
          <a:p>
            <a:r>
              <a:rPr lang="de-DE" altLang="en-US" dirty="0" smtClean="0"/>
              <a:t>Approccio affettivo allo studente</a:t>
            </a:r>
            <a:endParaRPr lang="de-DE" altLang="en-US" dirty="0" smtClean="0"/>
          </a:p>
          <a:p>
            <a:endParaRPr lang="de-DE" altLang="en-US" dirty="0"/>
          </a:p>
          <a:p>
            <a:r>
              <a:rPr lang="de-DE" altLang="en-US" dirty="0" smtClean="0"/>
              <a:t>Conoscere e la società italiana contemporanea ed essere criticamente consapevoli dei tratti culturali di quella americana</a:t>
            </a:r>
          </a:p>
          <a:p>
            <a:endParaRPr lang="de-DE" altLang="en-US" dirty="0"/>
          </a:p>
          <a:p>
            <a:endParaRPr lang="de-DE" altLang="en-US" dirty="0"/>
          </a:p>
          <a:p>
            <a:pPr>
              <a:buNone/>
            </a:pPr>
            <a:endParaRPr lang="de-DE" altLang="en-US" dirty="0"/>
          </a:p>
          <a:p>
            <a:endParaRPr lang="de-DE" alt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33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/>
              <a:t>I</a:t>
            </a:r>
            <a:r>
              <a:rPr lang="it-IT" sz="3200" dirty="0" smtClean="0"/>
              <a:t> </a:t>
            </a:r>
            <a:r>
              <a:rPr lang="it-IT" sz="3200" dirty="0"/>
              <a:t>tratti della lezione di </a:t>
            </a:r>
            <a:r>
              <a:rPr lang="it-IT" sz="3200" dirty="0" smtClean="0"/>
              <a:t>italiano </a:t>
            </a:r>
            <a:r>
              <a:rPr lang="it-IT" sz="3200" dirty="0"/>
              <a:t>in prospettiva interculturale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838200"/>
            <a:ext cx="7848600" cy="37338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de-DE" altLang="en-US" dirty="0"/>
              <a:t> </a:t>
            </a:r>
            <a:r>
              <a:rPr lang="de-DE" altLang="en-US" dirty="0" smtClean="0"/>
              <a:t>Programmazione tematica</a:t>
            </a:r>
            <a:endParaRPr lang="de-DE" altLang="en-US" dirty="0"/>
          </a:p>
          <a:p>
            <a:pPr>
              <a:lnSpc>
                <a:spcPct val="90000"/>
              </a:lnSpc>
              <a:buFont typeface="Arial" charset="0"/>
              <a:buChar char="•"/>
            </a:pPr>
            <a:endParaRPr lang="de-DE" altLang="en-US" dirty="0"/>
          </a:p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de-DE" altLang="en-US" dirty="0"/>
              <a:t> Selezione testi culturalmente “ricchi”</a:t>
            </a:r>
          </a:p>
          <a:p>
            <a:pPr>
              <a:lnSpc>
                <a:spcPct val="90000"/>
              </a:lnSpc>
            </a:pPr>
            <a:endParaRPr lang="de-DE" altLang="en-US" dirty="0"/>
          </a:p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de-DE" altLang="en-US" dirty="0"/>
              <a:t> Coerenza tra lingua, contenuti, obiettivi</a:t>
            </a:r>
          </a:p>
          <a:p>
            <a:pPr>
              <a:lnSpc>
                <a:spcPct val="90000"/>
              </a:lnSpc>
            </a:pPr>
            <a:endParaRPr lang="de-DE" altLang="en-US" dirty="0"/>
          </a:p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de-DE" altLang="en-US" dirty="0"/>
              <a:t> Coinvolgimento affettivo degli studenti</a:t>
            </a:r>
          </a:p>
          <a:p>
            <a:pPr>
              <a:lnSpc>
                <a:spcPct val="90000"/>
              </a:lnSpc>
            </a:pPr>
            <a:endParaRPr lang="de-DE" altLang="en-US" dirty="0"/>
          </a:p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de-DE" altLang="en-US" dirty="0"/>
              <a:t> Esercizio della </a:t>
            </a:r>
            <a:r>
              <a:rPr lang="de-DE" altLang="en-US" dirty="0" smtClean="0"/>
              <a:t>capacità </a:t>
            </a:r>
            <a:r>
              <a:rPr lang="de-DE" altLang="en-US" dirty="0"/>
              <a:t>di analisi critica </a:t>
            </a:r>
            <a:r>
              <a:rPr lang="de-DE" altLang="en-US" dirty="0" smtClean="0"/>
              <a:t>della </a:t>
            </a:r>
            <a:r>
              <a:rPr lang="de-DE" altLang="en-US" dirty="0"/>
              <a:t>propria e </a:t>
            </a:r>
            <a:r>
              <a:rPr lang="de-DE" altLang="en-US" dirty="0" smtClean="0"/>
              <a:t>dell'altrui 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de-DE" altLang="en-US" dirty="0" smtClean="0"/>
              <a:t>     cultura</a:t>
            </a:r>
            <a:endParaRPr lang="de-DE" altLang="en-US" dirty="0"/>
          </a:p>
          <a:p>
            <a:pPr>
              <a:lnSpc>
                <a:spcPct val="90000"/>
              </a:lnSpc>
            </a:pPr>
            <a:endParaRPr lang="de-DE" altLang="en-US" dirty="0"/>
          </a:p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de-DE" altLang="en-US" dirty="0"/>
              <a:t> Sviluppo della Competenza </a:t>
            </a:r>
            <a:r>
              <a:rPr lang="de-DE" altLang="en-US" dirty="0" smtClean="0"/>
              <a:t>Comunicativa InterCulturale</a:t>
            </a:r>
            <a:endParaRPr lang="de-DE" alt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41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086600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de-DE" sz="3200" b="1" i="1" dirty="0"/>
              <a:t/>
            </a:r>
            <a:br>
              <a:rPr lang="de-DE" sz="3200" b="1" i="1" dirty="0"/>
            </a:br>
            <a:r>
              <a:rPr lang="de-DE" sz="3200" b="1" i="1" dirty="0"/>
              <a:t/>
            </a:r>
            <a:br>
              <a:rPr lang="de-DE" sz="3200" b="1" i="1" dirty="0"/>
            </a:br>
            <a:r>
              <a:rPr lang="de-DE" sz="3200" b="1" i="1" dirty="0"/>
              <a:t/>
            </a:r>
            <a:br>
              <a:rPr lang="de-DE" sz="3200" b="1" i="1" dirty="0"/>
            </a:br>
            <a:r>
              <a:rPr lang="de-DE" sz="3200" b="1" i="1" dirty="0"/>
              <a:t/>
            </a:r>
            <a:br>
              <a:rPr lang="de-DE" sz="3200" b="1" i="1" dirty="0"/>
            </a:br>
            <a:r>
              <a:rPr lang="de-DE" sz="3200" b="1" i="1" dirty="0"/>
              <a:t/>
            </a:r>
            <a:br>
              <a:rPr lang="de-DE" sz="3200" b="1" i="1" dirty="0"/>
            </a:br>
            <a:r>
              <a:rPr lang="de-DE" sz="3200" b="1" dirty="0"/>
              <a:t>La selezione dei temi: </a:t>
            </a:r>
            <a:r>
              <a:rPr lang="de-DE" sz="3200" b="1" dirty="0" smtClean="0"/>
              <a:t> quale </a:t>
            </a:r>
            <a:r>
              <a:rPr lang="de-DE" sz="3200" b="1" dirty="0"/>
              <a:t>Italia insegnare</a:t>
            </a:r>
            <a:br>
              <a:rPr lang="de-DE" sz="3200" b="1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en-US" dirty="0"/>
              <a:t>I gioielli dell'arte, della musica, della letteratura del passato?</a:t>
            </a:r>
          </a:p>
          <a:p>
            <a:r>
              <a:rPr lang="de-DE" altLang="en-US" dirty="0"/>
              <a:t>I grandi miti ed eroi </a:t>
            </a:r>
            <a:r>
              <a:rPr lang="de-DE" altLang="en-US" dirty="0" smtClean="0"/>
              <a:t>dell'Italianità?</a:t>
            </a:r>
            <a:endParaRPr lang="de-DE" altLang="en-US" dirty="0"/>
          </a:p>
          <a:p>
            <a:r>
              <a:rPr lang="de-DE" altLang="en-US" i="1" dirty="0"/>
              <a:t>The Italian way of life?</a:t>
            </a:r>
          </a:p>
          <a:p>
            <a:r>
              <a:rPr lang="de-DE" altLang="en-US" dirty="0"/>
              <a:t>L'immigrazione, il precariato, l'assenza dello Stato, la </a:t>
            </a:r>
            <a:r>
              <a:rPr lang="de-DE" altLang="en-US" dirty="0" smtClean="0"/>
              <a:t>società </a:t>
            </a:r>
            <a:r>
              <a:rPr lang="de-DE" altLang="en-US" dirty="0"/>
              <a:t>immobile del presente?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9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162800" cy="1600200"/>
          </a:xfrm>
        </p:spPr>
        <p:txBody>
          <a:bodyPr>
            <a:normAutofit/>
          </a:bodyPr>
          <a:lstStyle/>
          <a:p>
            <a:pPr algn="ctr"/>
            <a:r>
              <a:rPr lang="it-IT" sz="3200" dirty="0"/>
              <a:t>Un tema interculturale (1)</a:t>
            </a:r>
            <a:br>
              <a:rPr lang="it-IT" sz="3200" dirty="0"/>
            </a:br>
            <a:r>
              <a:rPr lang="it-IT" sz="3200" dirty="0"/>
              <a:t>Italia oggi: un paese in crisi ... </a:t>
            </a:r>
            <a:r>
              <a:rPr lang="it-IT" sz="3200" dirty="0" smtClean="0"/>
              <a:t>d’ identità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e-DE" sz="2800" dirty="0">
                <a:solidFill>
                  <a:schemeClr val="tx1"/>
                </a:solidFill>
              </a:rPr>
              <a:t>Contenuti</a:t>
            </a:r>
          </a:p>
          <a:p>
            <a:r>
              <a:rPr lang="de-DE" dirty="0">
                <a:solidFill>
                  <a:schemeClr val="tx1"/>
                </a:solidFill>
              </a:rPr>
              <a:t>Videocrazia e berlusconismo</a:t>
            </a:r>
          </a:p>
          <a:p>
            <a:r>
              <a:rPr lang="de-DE" dirty="0">
                <a:solidFill>
                  <a:schemeClr val="tx1"/>
                </a:solidFill>
              </a:rPr>
              <a:t>Dalla piazza agli „outlet“</a:t>
            </a:r>
          </a:p>
          <a:p>
            <a:r>
              <a:rPr lang="de-DE" dirty="0">
                <a:solidFill>
                  <a:schemeClr val="tx1"/>
                </a:solidFill>
              </a:rPr>
              <a:t>Un paese ripiegato su sè </a:t>
            </a:r>
            <a:r>
              <a:rPr lang="de-DE" dirty="0" smtClean="0">
                <a:solidFill>
                  <a:schemeClr val="tx1"/>
                </a:solidFill>
              </a:rPr>
              <a:t>stesso</a:t>
            </a:r>
          </a:p>
          <a:p>
            <a:r>
              <a:rPr lang="de-DE" dirty="0" smtClean="0">
                <a:solidFill>
                  <a:schemeClr val="tx1"/>
                </a:solidFill>
              </a:rPr>
              <a:t>Italiani in fuga</a:t>
            </a:r>
          </a:p>
          <a:p>
            <a:pPr marL="0" indent="0">
              <a:buNone/>
            </a:pPr>
            <a:endParaRPr lang="de-DE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DE" sz="2800" dirty="0">
                <a:solidFill>
                  <a:schemeClr val="tx1"/>
                </a:solidFill>
              </a:rPr>
              <a:t>Materiali</a:t>
            </a:r>
          </a:p>
          <a:p>
            <a:r>
              <a:rPr lang="de-DE" dirty="0">
                <a:solidFill>
                  <a:schemeClr val="tx1"/>
                </a:solidFill>
              </a:rPr>
              <a:t>Film e documentari su precariato, società bloccata, cultura </a:t>
            </a:r>
            <a:r>
              <a:rPr lang="de-DE" dirty="0" smtClean="0">
                <a:solidFill>
                  <a:schemeClr val="tx1"/>
                </a:solidFill>
              </a:rPr>
              <a:t>dell‘immagine </a:t>
            </a:r>
            <a:r>
              <a:rPr lang="de-DE" dirty="0">
                <a:solidFill>
                  <a:schemeClr val="tx1"/>
                </a:solidFill>
              </a:rPr>
              <a:t>(es.: </a:t>
            </a:r>
            <a:r>
              <a:rPr lang="de-DE" i="1" dirty="0">
                <a:solidFill>
                  <a:schemeClr val="tx1"/>
                </a:solidFill>
              </a:rPr>
              <a:t>La febbre</a:t>
            </a:r>
            <a:r>
              <a:rPr lang="de-DE" dirty="0">
                <a:solidFill>
                  <a:schemeClr val="tx1"/>
                </a:solidFill>
              </a:rPr>
              <a:t>, </a:t>
            </a:r>
            <a:r>
              <a:rPr lang="de-DE" i="1" dirty="0">
                <a:solidFill>
                  <a:schemeClr val="tx1"/>
                </a:solidFill>
              </a:rPr>
              <a:t>Giorni e nuvole</a:t>
            </a:r>
            <a:r>
              <a:rPr lang="de-DE" dirty="0" smtClean="0">
                <a:solidFill>
                  <a:schemeClr val="tx1"/>
                </a:solidFill>
              </a:rPr>
              <a:t>, </a:t>
            </a:r>
            <a:r>
              <a:rPr lang="de-DE" i="1" dirty="0" smtClean="0">
                <a:solidFill>
                  <a:schemeClr val="tx1"/>
                </a:solidFill>
              </a:rPr>
              <a:t>Videocracy, Il corpo delle donne</a:t>
            </a:r>
            <a:r>
              <a:rPr lang="de-DE" dirty="0" smtClean="0">
                <a:solidFill>
                  <a:schemeClr val="tx1"/>
                </a:solidFill>
              </a:rPr>
              <a:t>) </a:t>
            </a:r>
            <a:endParaRPr lang="de-DE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Saggistica ed elzeviri sulle cause della crisi dell´Italia contemporanea e sui modi per uscirne (es.: testi di </a:t>
            </a:r>
            <a:r>
              <a:rPr lang="de-DE" dirty="0" smtClean="0">
                <a:solidFill>
                  <a:schemeClr val="tx1"/>
                </a:solidFill>
              </a:rPr>
              <a:t>Capati, Crainz</a:t>
            </a:r>
            <a:r>
              <a:rPr lang="de-DE" smtClean="0">
                <a:solidFill>
                  <a:schemeClr val="tx1"/>
                </a:solidFill>
              </a:rPr>
              <a:t>, Cucchiarato, Donolo</a:t>
            </a:r>
            <a:r>
              <a:rPr lang="de-DE" dirty="0" smtClean="0">
                <a:solidFill>
                  <a:schemeClr val="tx1"/>
                </a:solidFill>
              </a:rPr>
              <a:t>, Galli </a:t>
            </a:r>
            <a:r>
              <a:rPr lang="de-DE" dirty="0">
                <a:solidFill>
                  <a:schemeClr val="tx1"/>
                </a:solidFill>
              </a:rPr>
              <a:t>della </a:t>
            </a:r>
            <a:r>
              <a:rPr lang="de-DE" dirty="0" smtClean="0">
                <a:solidFill>
                  <a:schemeClr val="tx1"/>
                </a:solidFill>
              </a:rPr>
              <a:t>Loggia, Rea, Revelli, Sofri)</a:t>
            </a:r>
            <a:endParaRPr lang="de-DE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32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495800"/>
            <a:ext cx="7543800" cy="1676400"/>
          </a:xfrm>
        </p:spPr>
        <p:txBody>
          <a:bodyPr>
            <a:normAutofit fontScale="90000"/>
          </a:bodyPr>
          <a:lstStyle/>
          <a:p>
            <a:pPr algn="ctr"/>
            <a:r>
              <a:rPr lang="de-DE" sz="4000" dirty="0" smtClean="0"/>
              <a:t>Italia oggi: un paese in crisi ... d‘identità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100" dirty="0" smtClean="0"/>
              <a:t>Berlusconismo e videocrazia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u="sng" dirty="0" smtClean="0"/>
              <a:t>Dati e analisi della crisi</a:t>
            </a:r>
          </a:p>
          <a:p>
            <a:r>
              <a:rPr lang="de-DE" i="1" dirty="0"/>
              <a:t>(De Mauro</a:t>
            </a:r>
            <a:r>
              <a:rPr lang="de-DE" i="1" dirty="0" smtClean="0"/>
              <a:t>, PIAAC, </a:t>
            </a:r>
            <a:r>
              <a:rPr lang="de-DE" i="1" dirty="0"/>
              <a:t>Cazzullo, Donolo, Capati, </a:t>
            </a:r>
            <a:r>
              <a:rPr lang="de-DE" i="1" dirty="0" smtClean="0"/>
              <a:t>...)</a:t>
            </a:r>
          </a:p>
          <a:p>
            <a:endParaRPr lang="de-DE" i="1" dirty="0" smtClean="0"/>
          </a:p>
          <a:p>
            <a:r>
              <a:rPr lang="de-DE" u="sng" dirty="0" smtClean="0"/>
              <a:t>La pornografizzazione del discorso pubblico</a:t>
            </a:r>
          </a:p>
          <a:p>
            <a:r>
              <a:rPr lang="de-DE" i="1" dirty="0" smtClean="0"/>
              <a:t>Videocracy </a:t>
            </a:r>
            <a:r>
              <a:rPr lang="de-DE" dirty="0" smtClean="0"/>
              <a:t>(Erik Gandini, 2009)</a:t>
            </a:r>
            <a:endParaRPr lang="de-DE" i="1" dirty="0" smtClean="0"/>
          </a:p>
          <a:p>
            <a:r>
              <a:rPr lang="de-DE" i="1" dirty="0" smtClean="0"/>
              <a:t>Il corpo delle donne </a:t>
            </a:r>
            <a:r>
              <a:rPr lang="de-DE" dirty="0" smtClean="0"/>
              <a:t>(Lorella Zanardo, 2010)</a:t>
            </a:r>
          </a:p>
          <a:p>
            <a:r>
              <a:rPr lang="de-DE" i="1" dirty="0" smtClean="0"/>
              <a:t>Televised bodies: Berlusconi and the body of Italian women </a:t>
            </a:r>
            <a:r>
              <a:rPr lang="de-DE" dirty="0" smtClean="0"/>
              <a:t>(Benini 2013)</a:t>
            </a:r>
            <a:endParaRPr lang="en-US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26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648200"/>
            <a:ext cx="7620000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de-DE" sz="4000" dirty="0" smtClean="0"/>
              <a:t>Italia oggi: un paese in crisi ... d‘identità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100" dirty="0" smtClean="0"/>
              <a:t>Tra xenofobia e voglia di fuga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u="sng" dirty="0" smtClean="0"/>
              <a:t>Leghismo vs. Iniziative per l‘integrazione degli immigrati</a:t>
            </a:r>
          </a:p>
          <a:p>
            <a:r>
              <a:rPr lang="de-DE" i="1" dirty="0" smtClean="0"/>
              <a:t>Padania e libertà </a:t>
            </a:r>
            <a:r>
              <a:rPr lang="de-DE" dirty="0"/>
              <a:t>(</a:t>
            </a:r>
            <a:r>
              <a:rPr lang="de-DE" dirty="0">
                <a:hlinkClick r:id="rId2"/>
              </a:rPr>
              <a:t>http://padaniaeliberta.com</a:t>
            </a:r>
            <a:r>
              <a:rPr lang="de-DE" dirty="0" smtClean="0">
                <a:hlinkClick r:id="rId2"/>
              </a:rPr>
              <a:t>/</a:t>
            </a:r>
            <a:r>
              <a:rPr lang="de-DE" dirty="0" smtClean="0"/>
              <a:t>)</a:t>
            </a:r>
          </a:p>
          <a:p>
            <a:r>
              <a:rPr lang="de-DE" i="1" dirty="0" smtClean="0"/>
              <a:t>Rapporto annuale Caritas</a:t>
            </a:r>
          </a:p>
          <a:p>
            <a:endParaRPr lang="de-DE" i="1" dirty="0"/>
          </a:p>
          <a:p>
            <a:r>
              <a:rPr lang="de-DE" u="sng" dirty="0" smtClean="0"/>
              <a:t>Proliferare di formazioni politiche populiste</a:t>
            </a:r>
            <a:r>
              <a:rPr lang="de-DE" dirty="0" smtClean="0"/>
              <a:t>: Forza Italia, Lega Nord, Movimento 5 Stelle</a:t>
            </a:r>
            <a:endParaRPr lang="de-DE" u="sng" dirty="0" smtClean="0"/>
          </a:p>
          <a:p>
            <a:pPr marL="0" indent="0">
              <a:buNone/>
            </a:pPr>
            <a:endParaRPr lang="de-DE" i="1" dirty="0" smtClean="0"/>
          </a:p>
          <a:p>
            <a:r>
              <a:rPr lang="de-DE" u="sng" dirty="0" smtClean="0"/>
              <a:t>Giovani italiani in fuga</a:t>
            </a:r>
          </a:p>
          <a:p>
            <a:r>
              <a:rPr lang="de-DE" i="1" dirty="0" smtClean="0"/>
              <a:t>Vivo altrove </a:t>
            </a:r>
            <a:r>
              <a:rPr lang="de-DE" dirty="0" smtClean="0"/>
              <a:t>(Cucchiarato 2010)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65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/>
              <a:t>Un tema interculturale (2)</a:t>
            </a:r>
            <a:br>
              <a:rPr lang="it-IT" sz="3200" dirty="0"/>
            </a:br>
            <a:r>
              <a:rPr lang="it-IT" sz="3200" dirty="0"/>
              <a:t>La migrazione da e verso </a:t>
            </a:r>
            <a:r>
              <a:rPr lang="it-IT" sz="3200" dirty="0" smtClean="0"/>
              <a:t>l’Italia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838200"/>
            <a:ext cx="7543800" cy="3733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de-DE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DE" sz="2800" dirty="0" smtClean="0">
                <a:solidFill>
                  <a:schemeClr val="tx1"/>
                </a:solidFill>
              </a:rPr>
              <a:t>Contenuti</a:t>
            </a:r>
            <a:endParaRPr lang="de-DE" sz="2800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L´Italia da paese di emigrazione a paese di </a:t>
            </a:r>
            <a:r>
              <a:rPr lang="de-DE" dirty="0" smtClean="0">
                <a:solidFill>
                  <a:schemeClr val="tx1"/>
                </a:solidFill>
              </a:rPr>
              <a:t>immigrazione</a:t>
            </a:r>
          </a:p>
          <a:p>
            <a:r>
              <a:rPr lang="de-DE" dirty="0" smtClean="0">
                <a:solidFill>
                  <a:schemeClr val="tx1"/>
                </a:solidFill>
              </a:rPr>
              <a:t>La difficile integrazione dei „nuovi italiani“</a:t>
            </a:r>
            <a:endParaRPr lang="de-DE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e-DE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e-DE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DE" sz="2800" dirty="0">
                <a:solidFill>
                  <a:schemeClr val="tx1"/>
                </a:solidFill>
              </a:rPr>
              <a:t>Materiali</a:t>
            </a:r>
          </a:p>
          <a:p>
            <a:r>
              <a:rPr lang="de-DE" dirty="0">
                <a:solidFill>
                  <a:schemeClr val="tx1"/>
                </a:solidFill>
              </a:rPr>
              <a:t>Film sulla </a:t>
            </a:r>
            <a:r>
              <a:rPr lang="de-DE" dirty="0" smtClean="0">
                <a:solidFill>
                  <a:schemeClr val="tx1"/>
                </a:solidFill>
              </a:rPr>
              <a:t>migrazione verso </a:t>
            </a:r>
            <a:r>
              <a:rPr lang="de-DE" dirty="0">
                <a:solidFill>
                  <a:schemeClr val="tx1"/>
                </a:solidFill>
              </a:rPr>
              <a:t>l´Italia</a:t>
            </a:r>
          </a:p>
          <a:p>
            <a:r>
              <a:rPr lang="de-DE" dirty="0" smtClean="0">
                <a:solidFill>
                  <a:schemeClr val="tx1"/>
                </a:solidFill>
              </a:rPr>
              <a:t>Opere </a:t>
            </a:r>
            <a:r>
              <a:rPr lang="de-DE" dirty="0">
                <a:solidFill>
                  <a:schemeClr val="tx1"/>
                </a:solidFill>
              </a:rPr>
              <a:t>letterarie sull´esperienza della migrazione scritte da </a:t>
            </a:r>
            <a:r>
              <a:rPr lang="de-DE" dirty="0" smtClean="0">
                <a:solidFill>
                  <a:schemeClr val="tx1"/>
                </a:solidFill>
              </a:rPr>
              <a:t>italiani e da „nuovi italiani“</a:t>
            </a:r>
            <a:endParaRPr lang="de-DE" dirty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de-DE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2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de-DE" sz="3200" dirty="0" smtClean="0"/>
              <a:t>Film sulla migrazione verso l‘Italia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543800" cy="2971800"/>
          </a:xfrm>
        </p:spPr>
        <p:txBody>
          <a:bodyPr>
            <a:normAutofit lnSpcReduction="10000"/>
          </a:bodyPr>
          <a:lstStyle/>
          <a:p>
            <a:r>
              <a:rPr lang="de-DE" i="1" dirty="0" smtClean="0"/>
              <a:t>Cose dell‘altro mondo </a:t>
            </a:r>
            <a:r>
              <a:rPr lang="de-DE" dirty="0" smtClean="0"/>
              <a:t>(Patierno 2004)</a:t>
            </a:r>
          </a:p>
          <a:p>
            <a:r>
              <a:rPr lang="de-DE" i="1" dirty="0" smtClean="0"/>
              <a:t>Lettere dal Sahara </a:t>
            </a:r>
            <a:r>
              <a:rPr lang="de-DE" dirty="0" smtClean="0"/>
              <a:t>(De Seta 2006)</a:t>
            </a:r>
          </a:p>
          <a:p>
            <a:r>
              <a:rPr lang="de-DE" i="1" dirty="0" smtClean="0"/>
              <a:t>L‘orchestra di Piazza Vittorio </a:t>
            </a:r>
            <a:r>
              <a:rPr lang="de-DE" dirty="0" smtClean="0"/>
              <a:t>(Ferrente 2006)</a:t>
            </a:r>
          </a:p>
          <a:p>
            <a:r>
              <a:rPr lang="de-DE" i="1" dirty="0" smtClean="0"/>
              <a:t>Io, l‘altro </a:t>
            </a:r>
            <a:r>
              <a:rPr lang="de-DE" dirty="0" smtClean="0"/>
              <a:t>(Melliti 2007)</a:t>
            </a:r>
          </a:p>
          <a:p>
            <a:r>
              <a:rPr lang="de-DE" i="1" dirty="0" smtClean="0"/>
              <a:t>La giusta distanza </a:t>
            </a:r>
            <a:r>
              <a:rPr lang="de-DE" dirty="0" smtClean="0"/>
              <a:t>(Mazzacurati 2007)</a:t>
            </a:r>
          </a:p>
          <a:p>
            <a:r>
              <a:rPr lang="de-DE" i="1" dirty="0" smtClean="0"/>
              <a:t>Terraferma</a:t>
            </a:r>
            <a:r>
              <a:rPr lang="de-DE" dirty="0" smtClean="0"/>
              <a:t> (Crialese 2011)</a:t>
            </a:r>
          </a:p>
          <a:p>
            <a:r>
              <a:rPr lang="de-DE" i="1" dirty="0" smtClean="0"/>
              <a:t>Io sono Li </a:t>
            </a:r>
            <a:r>
              <a:rPr lang="de-DE" dirty="0" smtClean="0"/>
              <a:t>(Segre 2011)</a:t>
            </a:r>
          </a:p>
          <a:p>
            <a:endParaRPr lang="de-DE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0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292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de-DE" sz="2800" dirty="0" smtClean="0"/>
              <a:t>Ragioni per l‘utilizzo di film sui migranti nella lezione di italiano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Attratività dell‘immagine in movimento</a:t>
            </a:r>
          </a:p>
          <a:p>
            <a:r>
              <a:rPr lang="de-DE" dirty="0" smtClean="0"/>
              <a:t>Virtù didattiche della molteplicità di codici e canali</a:t>
            </a:r>
          </a:p>
          <a:p>
            <a:r>
              <a:rPr lang="de-DE" dirty="0" smtClean="0"/>
              <a:t>Efficacia della nuova </a:t>
            </a:r>
            <a:r>
              <a:rPr lang="de-DE" i="1" dirty="0" smtClean="0"/>
              <a:t>commedia all‘italiana</a:t>
            </a:r>
          </a:p>
          <a:p>
            <a:r>
              <a:rPr lang="de-DE" dirty="0" smtClean="0"/>
              <a:t>Materiali autentici per l‘aggiornamento delle conoscenze</a:t>
            </a:r>
          </a:p>
          <a:p>
            <a:r>
              <a:rPr lang="de-DE" dirty="0" smtClean="0"/>
              <a:t>Stimolo allo sviluppo </a:t>
            </a:r>
            <a:r>
              <a:rPr lang="de-DE" sz="2000" dirty="0" smtClean="0"/>
              <a:t>dell‘</a:t>
            </a:r>
            <a:r>
              <a:rPr lang="de-DE" sz="2000" i="1" dirty="0" smtClean="0"/>
              <a:t>Intercultural Critical Awareness</a:t>
            </a:r>
            <a:endParaRPr lang="en-US" sz="20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19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524000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Opere in italiano a quattro mani di autori translingui </a:t>
            </a:r>
            <a:r>
              <a:rPr lang="it-IT" sz="2800" dirty="0" smtClean="0"/>
              <a:t>nell’Italia </a:t>
            </a:r>
            <a:r>
              <a:rPr lang="it-IT" sz="2800" dirty="0"/>
              <a:t>multiculturale di </a:t>
            </a:r>
            <a:r>
              <a:rPr lang="it-IT" sz="2800" dirty="0" smtClean="0"/>
              <a:t>oggi ...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i="1" dirty="0"/>
              <a:t>Immigrato</a:t>
            </a:r>
            <a:r>
              <a:rPr lang="de-DE" dirty="0"/>
              <a:t> (Methnani/Fortunato</a:t>
            </a:r>
            <a:r>
              <a:rPr lang="de-DE" dirty="0" smtClean="0"/>
              <a:t>)</a:t>
            </a:r>
          </a:p>
          <a:p>
            <a:endParaRPr lang="de-DE" dirty="0"/>
          </a:p>
          <a:p>
            <a:r>
              <a:rPr lang="de-DE" i="1" dirty="0"/>
              <a:t>Io, venditore di elefanti </a:t>
            </a:r>
            <a:r>
              <a:rPr lang="de-DE" dirty="0"/>
              <a:t>(Khouma/Pivetta</a:t>
            </a:r>
            <a:r>
              <a:rPr lang="de-DE" dirty="0" smtClean="0"/>
              <a:t>)</a:t>
            </a:r>
          </a:p>
          <a:p>
            <a:endParaRPr lang="de-DE" dirty="0"/>
          </a:p>
          <a:p>
            <a:r>
              <a:rPr lang="de-DE" i="1" dirty="0"/>
              <a:t>La promessa di Hamadi </a:t>
            </a:r>
            <a:r>
              <a:rPr lang="de-DE" dirty="0"/>
              <a:t>(Moussa Ba/Micheletti</a:t>
            </a:r>
            <a:r>
              <a:rPr lang="de-DE" dirty="0" smtClean="0"/>
              <a:t>)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i="1" dirty="0"/>
              <a:t>Chiamatemi Alì </a:t>
            </a:r>
            <a:r>
              <a:rPr lang="de-DE" dirty="0"/>
              <a:t>(</a:t>
            </a:r>
            <a:r>
              <a:rPr lang="de-DE" dirty="0" smtClean="0"/>
              <a:t>Bouchane/Miccione)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39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... </a:t>
            </a:r>
            <a:r>
              <a:rPr lang="it-IT" sz="2800" dirty="0" smtClean="0"/>
              <a:t>ed </a:t>
            </a:r>
            <a:r>
              <a:rPr lang="it-IT" sz="2800" dirty="0"/>
              <a:t>opere di „nuovi italiani“ che scrivono, in italiano, in piena autonomia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de-DE" dirty="0" smtClean="0"/>
          </a:p>
          <a:p>
            <a:endParaRPr lang="de-DE" dirty="0"/>
          </a:p>
          <a:p>
            <a:pPr algn="just"/>
            <a:r>
              <a:rPr lang="de-DE" dirty="0" smtClean="0"/>
              <a:t>Opere </a:t>
            </a:r>
            <a:r>
              <a:rPr lang="de-DE" dirty="0"/>
              <a:t>di „nuovi italiani“ o „italiani interculturali“ o </a:t>
            </a:r>
            <a:endParaRPr lang="de-DE" dirty="0" smtClean="0"/>
          </a:p>
          <a:p>
            <a:pPr marL="0" indent="0" algn="just">
              <a:buNone/>
            </a:pPr>
            <a:r>
              <a:rPr lang="de-DE" dirty="0" smtClean="0"/>
              <a:t>    „</a:t>
            </a:r>
            <a:r>
              <a:rPr lang="de-DE" dirty="0"/>
              <a:t>ita</a:t>
            </a:r>
            <a:r>
              <a:rPr lang="de-DE" i="1" dirty="0"/>
              <a:t>g</a:t>
            </a:r>
            <a:r>
              <a:rPr lang="de-DE" dirty="0"/>
              <a:t>liani“ (Gnisci 2009) che „escono </a:t>
            </a:r>
            <a:r>
              <a:rPr lang="de-DE" dirty="0" smtClean="0"/>
              <a:t>dall‘autobiografismo</a:t>
            </a:r>
          </a:p>
          <a:p>
            <a:pPr marL="0" indent="0" algn="just">
              <a:buNone/>
            </a:pPr>
            <a:r>
              <a:rPr lang="de-DE" dirty="0"/>
              <a:t> </a:t>
            </a:r>
            <a:r>
              <a:rPr lang="de-DE" dirty="0" smtClean="0"/>
              <a:t>    per narrare </a:t>
            </a:r>
            <a:r>
              <a:rPr lang="de-DE" dirty="0"/>
              <a:t>una nuova Italia“ (Moll 2010</a:t>
            </a:r>
            <a:r>
              <a:rPr lang="de-DE" dirty="0" smtClean="0"/>
              <a:t>).</a:t>
            </a:r>
          </a:p>
          <a:p>
            <a:pPr marL="0" indent="0" algn="just">
              <a:buNone/>
            </a:pPr>
            <a:endParaRPr lang="de-DE" dirty="0"/>
          </a:p>
          <a:p>
            <a:r>
              <a:rPr lang="de-DE" dirty="0"/>
              <a:t>  Qualche esempio:</a:t>
            </a:r>
          </a:p>
          <a:p>
            <a:pPr marL="342900" indent="-342900">
              <a:buFontTx/>
              <a:buChar char="-"/>
            </a:pPr>
            <a:r>
              <a:rPr lang="de-DE" i="1" dirty="0"/>
              <a:t>La straniera </a:t>
            </a:r>
            <a:r>
              <a:rPr lang="de-DE" dirty="0"/>
              <a:t>(Younis Tawfik)</a:t>
            </a:r>
          </a:p>
          <a:p>
            <a:pPr marL="342900" indent="-342900">
              <a:buFontTx/>
              <a:buChar char="-"/>
            </a:pPr>
            <a:r>
              <a:rPr lang="de-DE" i="1" dirty="0"/>
              <a:t>Amiche per la pelle </a:t>
            </a:r>
            <a:r>
              <a:rPr lang="de-DE" dirty="0"/>
              <a:t>(Lalia Wadia)</a:t>
            </a:r>
          </a:p>
          <a:p>
            <a:pPr marL="342900" indent="-342900">
              <a:buFontTx/>
              <a:buChar char="-"/>
            </a:pPr>
            <a:r>
              <a:rPr lang="de-DE" i="1" dirty="0"/>
              <a:t>I sessanta nomi </a:t>
            </a:r>
            <a:r>
              <a:rPr lang="de-DE" i="1" dirty="0" smtClean="0"/>
              <a:t>dell‘amore </a:t>
            </a:r>
            <a:r>
              <a:rPr lang="de-DE" dirty="0"/>
              <a:t>(Lamri Tahar)</a:t>
            </a:r>
          </a:p>
          <a:p>
            <a:pPr marL="342900" indent="-342900">
              <a:buFontTx/>
              <a:buChar char="-"/>
            </a:pPr>
            <a:r>
              <a:rPr lang="de-DE" i="1" dirty="0"/>
              <a:t>Scontro di civiltà per un ascensore a piazza Vittorio </a:t>
            </a:r>
            <a:r>
              <a:rPr lang="de-DE" dirty="0"/>
              <a:t>(Amara Lakhous)</a:t>
            </a:r>
          </a:p>
          <a:p>
            <a:pPr marL="342900" indent="-342900">
              <a:buFontTx/>
              <a:buChar char="-"/>
            </a:pPr>
            <a:endParaRPr lang="de-DE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Opere di autori italiani in cui i personaggi sono giovani stranieri o „ita</a:t>
            </a:r>
            <a:r>
              <a:rPr lang="it-IT" sz="2800" i="1" dirty="0"/>
              <a:t>g</a:t>
            </a:r>
            <a:r>
              <a:rPr lang="it-IT" sz="2800" dirty="0"/>
              <a:t>liani“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90600"/>
            <a:ext cx="7543800" cy="3581400"/>
          </a:xfrm>
        </p:spPr>
        <p:txBody>
          <a:bodyPr>
            <a:normAutofit lnSpcReduction="10000"/>
          </a:bodyPr>
          <a:lstStyle/>
          <a:p>
            <a:r>
              <a:rPr lang="de-DE" i="1" dirty="0"/>
              <a:t>La città dei ragazzi </a:t>
            </a:r>
            <a:r>
              <a:rPr lang="de-DE" dirty="0"/>
              <a:t>(Eraldo Affinati)</a:t>
            </a:r>
            <a:r>
              <a:rPr lang="de-DE" i="1" dirty="0"/>
              <a:t> </a:t>
            </a:r>
            <a:endParaRPr lang="de-DE" i="1" dirty="0" smtClean="0"/>
          </a:p>
          <a:p>
            <a:pPr marL="0" indent="0">
              <a:buNone/>
            </a:pPr>
            <a:endParaRPr lang="de-DE" i="1" dirty="0"/>
          </a:p>
          <a:p>
            <a:r>
              <a:rPr lang="de-DE" i="1" dirty="0"/>
              <a:t>Questo mare non è il mio mare </a:t>
            </a:r>
            <a:r>
              <a:rPr lang="de-DE" dirty="0"/>
              <a:t>(Elisabetta Lodoli</a:t>
            </a:r>
            <a:r>
              <a:rPr lang="de-DE" dirty="0" smtClean="0"/>
              <a:t>)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i="1" dirty="0"/>
              <a:t>Per il resto del viaggio ho sparato agli indiani </a:t>
            </a:r>
            <a:r>
              <a:rPr lang="de-DE" dirty="0"/>
              <a:t>(Fabio Geda</a:t>
            </a:r>
            <a:r>
              <a:rPr lang="de-DE" dirty="0" smtClean="0"/>
              <a:t>)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i="1" dirty="0"/>
              <a:t>Centro permanenza temporanea vista stadio </a:t>
            </a:r>
            <a:r>
              <a:rPr lang="de-DE" dirty="0"/>
              <a:t>(Daniele Scaglione)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2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Opere di „nuovi italiani“ in cui i personaggi sono giovani stranieri o „ita</a:t>
            </a:r>
            <a:r>
              <a:rPr lang="it-IT" sz="2800" i="1" dirty="0"/>
              <a:t>g</a:t>
            </a:r>
            <a:r>
              <a:rPr lang="it-IT" sz="2800" dirty="0"/>
              <a:t>liani“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7543800" cy="3352800"/>
          </a:xfrm>
        </p:spPr>
        <p:txBody>
          <a:bodyPr>
            <a:normAutofit lnSpcReduction="10000"/>
          </a:bodyPr>
          <a:lstStyle/>
          <a:p>
            <a:r>
              <a:rPr lang="de-DE" i="1" dirty="0"/>
              <a:t>I bambini delle rose </a:t>
            </a:r>
            <a:r>
              <a:rPr lang="de-DE" dirty="0"/>
              <a:t>(Mohsen Melliti</a:t>
            </a:r>
            <a:r>
              <a:rPr lang="de-DE" dirty="0" smtClean="0"/>
              <a:t>)</a:t>
            </a:r>
          </a:p>
          <a:p>
            <a:endParaRPr lang="de-DE" dirty="0"/>
          </a:p>
          <a:p>
            <a:r>
              <a:rPr lang="de-DE" i="1" dirty="0"/>
              <a:t>Regina di fiori e di perle </a:t>
            </a:r>
            <a:r>
              <a:rPr lang="de-DE" dirty="0"/>
              <a:t>(Gabriella Ghermandi</a:t>
            </a:r>
            <a:r>
              <a:rPr lang="de-DE" dirty="0" smtClean="0"/>
              <a:t>)</a:t>
            </a:r>
          </a:p>
          <a:p>
            <a:endParaRPr lang="de-DE" dirty="0"/>
          </a:p>
          <a:p>
            <a:r>
              <a:rPr lang="de-DE" i="1" dirty="0"/>
              <a:t>Verso la notte Bakonga </a:t>
            </a:r>
            <a:r>
              <a:rPr lang="de-DE" dirty="0"/>
              <a:t>(Jadelin Kabiala Gangbo</a:t>
            </a:r>
            <a:r>
              <a:rPr lang="de-DE" dirty="0" smtClean="0"/>
              <a:t>)</a:t>
            </a:r>
          </a:p>
          <a:p>
            <a:endParaRPr lang="de-DE" dirty="0"/>
          </a:p>
          <a:p>
            <a:r>
              <a:rPr lang="de-DE" i="1" dirty="0"/>
              <a:t>Pecore nere </a:t>
            </a:r>
            <a:r>
              <a:rPr lang="de-DE" dirty="0"/>
              <a:t>(G. Kuruvilla/I. Scego/I. Mubiayi Kakese/L. Wadia)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32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953000"/>
            <a:ext cx="7620000" cy="1219200"/>
          </a:xfrm>
        </p:spPr>
        <p:txBody>
          <a:bodyPr>
            <a:normAutofit/>
          </a:bodyPr>
          <a:lstStyle/>
          <a:p>
            <a:pPr algn="ctr"/>
            <a:r>
              <a:rPr lang="de-DE" sz="2800" dirty="0" smtClean="0"/>
              <a:t>Ragioni per l‘utilizzo di scritture transculturali nella lezione di italiano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838200"/>
            <a:ext cx="7543800" cy="4191000"/>
          </a:xfrm>
        </p:spPr>
        <p:txBody>
          <a:bodyPr>
            <a:normAutofit fontScale="62500" lnSpcReduction="20000"/>
          </a:bodyPr>
          <a:lstStyle/>
          <a:p>
            <a:r>
              <a:rPr lang="de-DE" b="1" u="sng" dirty="0"/>
              <a:t>Novità </a:t>
            </a:r>
          </a:p>
          <a:p>
            <a:pPr marL="0" indent="0">
              <a:buNone/>
            </a:pPr>
            <a:r>
              <a:rPr lang="de-DE" dirty="0" smtClean="0"/>
              <a:t>    dello </a:t>
            </a:r>
            <a:r>
              <a:rPr lang="de-DE" dirty="0"/>
              <a:t>stile, della lingua, delle </a:t>
            </a:r>
            <a:r>
              <a:rPr lang="de-DE" dirty="0" smtClean="0"/>
              <a:t>storie</a:t>
            </a:r>
          </a:p>
          <a:p>
            <a:pPr marL="0" indent="0">
              <a:buNone/>
            </a:pPr>
            <a:endParaRPr lang="de-DE" b="1" u="sng" dirty="0"/>
          </a:p>
          <a:p>
            <a:r>
              <a:rPr lang="de-DE" b="1" u="sng" dirty="0"/>
              <a:t>Transculturalità</a:t>
            </a:r>
          </a:p>
          <a:p>
            <a:pPr marL="0" indent="0">
              <a:buNone/>
            </a:pPr>
            <a:r>
              <a:rPr lang="de-DE" dirty="0" smtClean="0"/>
              <a:t>    degli </a:t>
            </a:r>
            <a:r>
              <a:rPr lang="de-DE" dirty="0"/>
              <a:t>autori translingui dell‘Italia </a:t>
            </a:r>
            <a:r>
              <a:rPr lang="de-DE" dirty="0" smtClean="0"/>
              <a:t>contemporanea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b="1" u="sng" dirty="0"/>
              <a:t>Attualità</a:t>
            </a:r>
            <a:r>
              <a:rPr lang="de-DE" dirty="0"/>
              <a:t> </a:t>
            </a:r>
          </a:p>
          <a:p>
            <a:pPr marL="0" indent="0">
              <a:buNone/>
            </a:pPr>
            <a:r>
              <a:rPr lang="de-DE" dirty="0" smtClean="0"/>
              <a:t>    del </a:t>
            </a:r>
            <a:r>
              <a:rPr lang="de-DE" dirty="0"/>
              <a:t>personaggio dello „straniero“ (clandestino, immigrato integrato o in </a:t>
            </a:r>
            <a:r>
              <a:rPr lang="de-DE" dirty="0" smtClean="0"/>
              <a:t>    </a:t>
            </a:r>
          </a:p>
          <a:p>
            <a:pPr marL="0" indent="0">
              <a:buNone/>
            </a:pPr>
            <a:r>
              <a:rPr lang="de-DE" dirty="0" smtClean="0"/>
              <a:t>    cerca </a:t>
            </a:r>
            <a:r>
              <a:rPr lang="de-DE" dirty="0"/>
              <a:t>di integrazione/riconoscimento/rispetto</a:t>
            </a:r>
            <a:r>
              <a:rPr lang="de-DE" dirty="0" smtClean="0"/>
              <a:t>)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b="1" u="sng" dirty="0"/>
              <a:t>Rappresentatività</a:t>
            </a:r>
          </a:p>
          <a:p>
            <a:pPr marL="0" indent="0">
              <a:buNone/>
            </a:pPr>
            <a:r>
              <a:rPr lang="de-DE" dirty="0" smtClean="0"/>
              <a:t>    del </a:t>
            </a:r>
            <a:r>
              <a:rPr lang="de-DE" dirty="0"/>
              <a:t>„nuovo italiano“/“italiano interculturale“/“ita</a:t>
            </a:r>
            <a:r>
              <a:rPr lang="de-DE" i="1" dirty="0"/>
              <a:t>g</a:t>
            </a:r>
            <a:r>
              <a:rPr lang="de-DE" dirty="0"/>
              <a:t>liano“ di pelle scura </a:t>
            </a:r>
            <a:r>
              <a:rPr lang="de-DE" dirty="0" smtClean="0"/>
              <a:t>    </a:t>
            </a:r>
          </a:p>
          <a:p>
            <a:pPr marL="0" indent="0">
              <a:buNone/>
            </a:pPr>
            <a:r>
              <a:rPr lang="de-DE" dirty="0" smtClean="0"/>
              <a:t>    che </a:t>
            </a:r>
            <a:r>
              <a:rPr lang="de-DE" dirty="0"/>
              <a:t>non gode ancora di piena cittadinanza nella società </a:t>
            </a:r>
            <a:r>
              <a:rPr lang="de-DE" dirty="0" smtClean="0"/>
              <a:t>italiana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b="1" u="sng" dirty="0"/>
              <a:t>Comparabilità</a:t>
            </a:r>
          </a:p>
          <a:p>
            <a:pPr marL="0" indent="0">
              <a:buNone/>
            </a:pPr>
            <a:r>
              <a:rPr lang="de-DE" dirty="0" smtClean="0"/>
              <a:t>    dei </a:t>
            </a:r>
            <a:r>
              <a:rPr lang="de-DE" dirty="0"/>
              <a:t>modi e delle pratiche con cui l´Italia vive/organizza/sperimenta la </a:t>
            </a:r>
            <a:r>
              <a:rPr lang="de-DE" dirty="0" smtClean="0"/>
              <a:t>  </a:t>
            </a:r>
          </a:p>
          <a:p>
            <a:pPr marL="0" indent="0">
              <a:buNone/>
            </a:pPr>
            <a:r>
              <a:rPr lang="de-DE" dirty="0" smtClean="0"/>
              <a:t>    multiculturalità </a:t>
            </a:r>
            <a:r>
              <a:rPr lang="de-DE" dirty="0"/>
              <a:t>con quelli del Paese in cui lo studente di italiano LS abita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62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/>
          <a:lstStyle/>
          <a:p>
            <a:pPr algn="ctr"/>
            <a:r>
              <a:rPr lang="de-DE" dirty="0" smtClean="0"/>
              <a:t>Grazie per l‘attenzione!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DE" dirty="0">
                <a:solidFill>
                  <a:schemeClr val="tx1"/>
                </a:solidFill>
              </a:rPr>
              <a:t>Tiberio Snaidero</a:t>
            </a:r>
          </a:p>
          <a:p>
            <a:pPr marL="0" indent="0" algn="ctr">
              <a:buNone/>
            </a:pPr>
            <a:r>
              <a:rPr lang="de-DE" dirty="0">
                <a:solidFill>
                  <a:schemeClr val="tx1"/>
                </a:solidFill>
              </a:rPr>
              <a:t>Lettore del Governo Italiano</a:t>
            </a:r>
          </a:p>
          <a:p>
            <a:pPr marL="0" indent="0" algn="ctr">
              <a:buNone/>
            </a:pPr>
            <a:r>
              <a:rPr lang="de-DE" dirty="0">
                <a:solidFill>
                  <a:schemeClr val="tx1"/>
                </a:solidFill>
              </a:rPr>
              <a:t>Queens College – CUNY, New York</a:t>
            </a:r>
          </a:p>
          <a:p>
            <a:pPr marL="0" indent="0" algn="ctr">
              <a:buNone/>
            </a:pPr>
            <a:r>
              <a:rPr lang="de-DE" u="sng" dirty="0">
                <a:solidFill>
                  <a:schemeClr val="tx1"/>
                </a:solidFill>
              </a:rPr>
              <a:t>tsnaidero@qc.cuny.edu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2F7-E96D-4B33-9D7D-15BABEB490C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95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684</TotalTime>
  <Words>999</Words>
  <Application>Microsoft Office PowerPoint</Application>
  <PresentationFormat>On-screen Show (4:3)</PresentationFormat>
  <Paragraphs>181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NewsPrint</vt:lpstr>
      <vt:lpstr>Teaching Italian Culture Conference Georgetown University, Washington D.C. Saturday, October 19, 2013</vt:lpstr>
      <vt:lpstr>Teaching comtemporary Italy:  Temi e materiali per una lezione comunicativa in prospettiva interculturale. Struttura del contributo</vt:lpstr>
      <vt:lpstr>Finalità dell'insegnamento della cultura nella lezione di Italiano</vt:lpstr>
      <vt:lpstr>Opportunità di un approccio interculturale</vt:lpstr>
      <vt:lpstr>I tratti della lezione di italiano in prospettiva interculturale</vt:lpstr>
      <vt:lpstr>     La selezione dei temi:  quale Italia insegnare </vt:lpstr>
      <vt:lpstr>Un tema interculturale (1) Italia oggi: un paese in crisi ... d’ identità</vt:lpstr>
      <vt:lpstr>Italia oggi: un paese in crisi ... d‘identità Berlusconismo e videocrazia</vt:lpstr>
      <vt:lpstr>Italia oggi: un paese in crisi ... d‘identità Tra xenofobia e voglia di fuga</vt:lpstr>
      <vt:lpstr>Un tema interculturale (2) La migrazione da e verso l’Italia</vt:lpstr>
      <vt:lpstr>Film sulla migrazione verso l‘Italia</vt:lpstr>
      <vt:lpstr>Ragioni per l‘utilizzo di film sui migranti nella lezione di italiano</vt:lpstr>
      <vt:lpstr>Opere in italiano a quattro mani di autori translingui nell’Italia multiculturale di oggi ...</vt:lpstr>
      <vt:lpstr>... ed opere di „nuovi italiani“ che scrivono, in italiano, in piena autonomia</vt:lpstr>
      <vt:lpstr>Opere di autori italiani in cui i personaggi sono giovani stranieri o „itagliani“</vt:lpstr>
      <vt:lpstr>Opere di „nuovi italiani“ in cui i personaggi sono giovani stranieri o „itagliani“</vt:lpstr>
      <vt:lpstr>Ragioni per l‘utilizzo di scritture transculturali nella lezione di italiano</vt:lpstr>
      <vt:lpstr>Grazie per l‘attenzione!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Teaching Italian Culture Conference Georgetown University, Whashington D.C. Saturday October 19th 2013</dc:title>
  <dc:creator>tiberio</dc:creator>
  <cp:lastModifiedBy>tiberio</cp:lastModifiedBy>
  <cp:revision>68</cp:revision>
  <dcterms:created xsi:type="dcterms:W3CDTF">2013-09-14T14:23:08Z</dcterms:created>
  <dcterms:modified xsi:type="dcterms:W3CDTF">2013-10-16T14:51:34Z</dcterms:modified>
</cp:coreProperties>
</file>